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270" r:id="rId3"/>
  </p:sldIdLst>
  <p:sldSz cx="43891200" cy="329184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5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5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5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5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5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5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5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5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5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" d="100"/>
          <a:sy n="10" d="100"/>
        </p:scale>
        <p:origin x="-1284" y="-92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965200" y="401638"/>
            <a:ext cx="3414713" cy="25606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381000" y="3124200"/>
            <a:ext cx="6096000" cy="53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048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21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857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8575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ftr" idx="11"/>
          </p:nvPr>
        </p:nvSpPr>
        <p:spPr>
          <a:xfrm>
            <a:off x="381000" y="8686800"/>
            <a:ext cx="4876800" cy="227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sldNum" idx="12"/>
          </p:nvPr>
        </p:nvSpPr>
        <p:spPr>
          <a:xfrm>
            <a:off x="5867400" y="8686800"/>
            <a:ext cx="609600" cy="227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939519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5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5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5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5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5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5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5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5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5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65200" y="401638"/>
            <a:ext cx="3414713" cy="25606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" name="Google Shape;60;p1:notes"/>
          <p:cNvSpPr txBox="1">
            <a:spLocks noGrp="1"/>
          </p:cNvSpPr>
          <p:nvPr>
            <p:ph type="body" idx="1"/>
          </p:nvPr>
        </p:nvSpPr>
        <p:spPr>
          <a:xfrm>
            <a:off x="381000" y="3124200"/>
            <a:ext cx="6096000" cy="53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61" name="Google Shape;61;p1:notes"/>
          <p:cNvSpPr txBox="1">
            <a:spLocks noGrp="1"/>
          </p:cNvSpPr>
          <p:nvPr>
            <p:ph type="sldNum" idx="12"/>
          </p:nvPr>
        </p:nvSpPr>
        <p:spPr>
          <a:xfrm>
            <a:off x="5867400" y="8686800"/>
            <a:ext cx="609600" cy="227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65200" y="401638"/>
            <a:ext cx="3414713" cy="25606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" name="Google Shape;74;p3:notes"/>
          <p:cNvSpPr txBox="1">
            <a:spLocks noGrp="1"/>
          </p:cNvSpPr>
          <p:nvPr>
            <p:ph type="body" idx="1"/>
          </p:nvPr>
        </p:nvSpPr>
        <p:spPr>
          <a:xfrm>
            <a:off x="381000" y="3124200"/>
            <a:ext cx="6096000" cy="53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82563" lvl="0" indent="-10636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/>
          </a:p>
        </p:txBody>
      </p:sp>
      <p:sp>
        <p:nvSpPr>
          <p:cNvPr id="75" name="Google Shape;75;p3:notes"/>
          <p:cNvSpPr txBox="1">
            <a:spLocks noGrp="1"/>
          </p:cNvSpPr>
          <p:nvPr>
            <p:ph type="sldNum" idx="12"/>
          </p:nvPr>
        </p:nvSpPr>
        <p:spPr>
          <a:xfrm>
            <a:off x="5867400" y="8686800"/>
            <a:ext cx="609600" cy="227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e line">
  <p:cSld name="1_Title one lin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082" y="0"/>
            <a:ext cx="43867044" cy="16459200"/>
          </a:xfrm>
          <a:prstGeom prst="rect">
            <a:avLst/>
          </a:prstGeom>
          <a:blipFill rotWithShape="1">
            <a:blip r:embed="rId3">
              <a:alphaModFix amt="70000"/>
            </a:blip>
            <a:stretch>
              <a:fillRect/>
            </a:stretch>
          </a:blipFill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2623500" y="17958878"/>
            <a:ext cx="38339532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None/>
              <a:defRPr sz="129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2632390" y="22713758"/>
            <a:ext cx="38329823" cy="2560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1843430" lvl="0" indent="-92171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7300">
                <a:solidFill>
                  <a:schemeClr val="dk2"/>
                </a:solidFill>
              </a:defRPr>
            </a:lvl1pPr>
            <a:lvl2pPr marL="3686861" lvl="1" indent="-92171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7300">
                <a:solidFill>
                  <a:srgbClr val="FEFEFE"/>
                </a:solidFill>
              </a:defRPr>
            </a:lvl2pPr>
            <a:lvl3pPr marL="5530291" lvl="2" indent="-92171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7300">
                <a:solidFill>
                  <a:srgbClr val="FEFEFE"/>
                </a:solidFill>
              </a:defRPr>
            </a:lvl3pPr>
            <a:lvl4pPr marL="7373722" lvl="3" indent="-92171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7300">
                <a:solidFill>
                  <a:srgbClr val="FEFEFE"/>
                </a:solidFill>
              </a:defRPr>
            </a:lvl4pPr>
            <a:lvl5pPr marL="9217152" lvl="4" indent="-92171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7300">
                <a:solidFill>
                  <a:srgbClr val="FEFEFE"/>
                </a:solidFill>
              </a:defRPr>
            </a:lvl5pPr>
            <a:lvl6pPr marL="11060582" lvl="5" indent="-92171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7300">
                <a:solidFill>
                  <a:srgbClr val="FEFEFE"/>
                </a:solidFill>
              </a:defRPr>
            </a:lvl6pPr>
            <a:lvl7pPr marL="12904013" lvl="6" indent="-1382573" algn="l">
              <a:lnSpc>
                <a:spcPct val="90000"/>
              </a:lnSpc>
              <a:spcBef>
                <a:spcPts val="2419"/>
              </a:spcBef>
              <a:spcAft>
                <a:spcPts val="0"/>
              </a:spcAft>
              <a:buSzPts val="1800"/>
              <a:buChar char="•"/>
              <a:defRPr/>
            </a:lvl7pPr>
            <a:lvl8pPr marL="14747443" lvl="7" indent="-92171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7300">
                <a:solidFill>
                  <a:srgbClr val="FEFEFE"/>
                </a:solidFill>
              </a:defRPr>
            </a:lvl8pPr>
            <a:lvl9pPr marL="16590874" lvl="8" indent="-92171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  <a:defRPr sz="7300">
                <a:solidFill>
                  <a:srgbClr val="FEFEFE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1531622" y="1097443"/>
            <a:ext cx="40816530" cy="4152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1531624" y="5588717"/>
            <a:ext cx="40822243" cy="24314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1843430" lvl="0" indent="-1433779" algn="l">
              <a:lnSpc>
                <a:spcPct val="100000"/>
              </a:lnSpc>
              <a:spcBef>
                <a:spcPts val="4838"/>
              </a:spcBef>
              <a:spcAft>
                <a:spcPts val="0"/>
              </a:spcAft>
              <a:buSzPts val="2000"/>
              <a:buChar char="•"/>
              <a:defRPr/>
            </a:lvl1pPr>
            <a:lvl2pPr marL="3686861" lvl="1" indent="-1382573" algn="l">
              <a:lnSpc>
                <a:spcPct val="100000"/>
              </a:lnSpc>
              <a:spcBef>
                <a:spcPts val="3226"/>
              </a:spcBef>
              <a:spcAft>
                <a:spcPts val="0"/>
              </a:spcAft>
              <a:buSzPts val="1800"/>
              <a:buChar char="•"/>
              <a:defRPr/>
            </a:lvl2pPr>
            <a:lvl3pPr marL="5530291" lvl="2" indent="-1382573" algn="l">
              <a:lnSpc>
                <a:spcPct val="100000"/>
              </a:lnSpc>
              <a:spcBef>
                <a:spcPts val="2419"/>
              </a:spcBef>
              <a:spcAft>
                <a:spcPts val="0"/>
              </a:spcAft>
              <a:buSzPts val="1800"/>
              <a:buChar char="•"/>
              <a:defRPr/>
            </a:lvl3pPr>
            <a:lvl4pPr marL="7373722" lvl="3" indent="-1382573" algn="l">
              <a:lnSpc>
                <a:spcPct val="100000"/>
              </a:lnSpc>
              <a:spcBef>
                <a:spcPts val="2419"/>
              </a:spcBef>
              <a:spcAft>
                <a:spcPts val="0"/>
              </a:spcAft>
              <a:buSzPts val="1800"/>
              <a:buChar char="•"/>
              <a:defRPr/>
            </a:lvl4pPr>
            <a:lvl5pPr marL="9217152" lvl="4" indent="-1382573" algn="l">
              <a:lnSpc>
                <a:spcPct val="100000"/>
              </a:lnSpc>
              <a:spcBef>
                <a:spcPts val="2419"/>
              </a:spcBef>
              <a:spcAft>
                <a:spcPts val="0"/>
              </a:spcAft>
              <a:buSzPts val="1800"/>
              <a:buChar char="•"/>
              <a:defRPr/>
            </a:lvl5pPr>
            <a:lvl6pPr marL="11060582" lvl="5" indent="-1382573" algn="l">
              <a:lnSpc>
                <a:spcPct val="90000"/>
              </a:lnSpc>
              <a:spcBef>
                <a:spcPts val="2419"/>
              </a:spcBef>
              <a:spcAft>
                <a:spcPts val="0"/>
              </a:spcAft>
              <a:buSzPts val="1800"/>
              <a:buChar char="•"/>
              <a:defRPr/>
            </a:lvl6pPr>
            <a:lvl7pPr marL="12904013" lvl="6" indent="-1382573" algn="l">
              <a:lnSpc>
                <a:spcPct val="90000"/>
              </a:lnSpc>
              <a:spcBef>
                <a:spcPts val="2419"/>
              </a:spcBef>
              <a:spcAft>
                <a:spcPts val="0"/>
              </a:spcAft>
              <a:buSzPts val="1800"/>
              <a:buChar char="•"/>
              <a:defRPr/>
            </a:lvl7pPr>
            <a:lvl8pPr marL="14747443" lvl="7" indent="-1382573" algn="l">
              <a:lnSpc>
                <a:spcPct val="90000"/>
              </a:lnSpc>
              <a:spcBef>
                <a:spcPts val="2419"/>
              </a:spcBef>
              <a:spcAft>
                <a:spcPts val="0"/>
              </a:spcAft>
              <a:buSzPts val="1800"/>
              <a:buChar char="•"/>
              <a:defRPr/>
            </a:lvl8pPr>
            <a:lvl9pPr marL="16590874" lvl="8" indent="-1382573" algn="l">
              <a:lnSpc>
                <a:spcPct val="90000"/>
              </a:lnSpc>
              <a:spcBef>
                <a:spcPts val="2419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40373046" y="31162752"/>
            <a:ext cx="1975104" cy="8778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48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1"/>
          <p:cNvSpPr txBox="1">
            <a:spLocks noGrp="1"/>
          </p:cNvSpPr>
          <p:nvPr>
            <p:ph type="title"/>
          </p:nvPr>
        </p:nvSpPr>
        <p:spPr>
          <a:xfrm>
            <a:off x="1531622" y="1097441"/>
            <a:ext cx="40816530" cy="4244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1531624" y="5593774"/>
            <a:ext cx="40822243" cy="24055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55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747474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747474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747474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747474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40373046" y="31162752"/>
            <a:ext cx="1975104" cy="8778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4800" b="0" i="0" u="none" strike="noStrike" cap="none">
                <a:solidFill>
                  <a:srgbClr val="72B43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4800" b="0" i="0" u="none" strike="noStrike" cap="none">
                <a:solidFill>
                  <a:srgbClr val="72B4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4800" b="0" i="0" u="none" strike="noStrike" cap="none">
                <a:solidFill>
                  <a:srgbClr val="72B4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4800" b="0" i="0" u="none" strike="noStrike" cap="none">
                <a:solidFill>
                  <a:srgbClr val="72B4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4800" b="0" i="0" u="none" strike="noStrike" cap="none">
                <a:solidFill>
                  <a:srgbClr val="72B4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4800" b="0" i="0" u="none" strike="noStrike" cap="none">
                <a:solidFill>
                  <a:srgbClr val="72B43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4800" b="0" i="0" u="none" strike="noStrike" cap="none">
                <a:solidFill>
                  <a:srgbClr val="72B43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4800" b="0" i="0" u="none" strike="noStrike" cap="none">
                <a:solidFill>
                  <a:srgbClr val="72B43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4800" b="0" i="0" u="none" strike="noStrike" cap="none">
                <a:solidFill>
                  <a:srgbClr val="72B43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98594" y="30554489"/>
            <a:ext cx="5474909" cy="150073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/>
          <p:nvPr/>
        </p:nvSpPr>
        <p:spPr>
          <a:xfrm>
            <a:off x="34686810" y="30851400"/>
            <a:ext cx="6930360" cy="1500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8626" tIns="368626" rIns="368626" bIns="368626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accent6"/>
                </a:solidFill>
              </a:rPr>
              <a:t>Company Confidential</a:t>
            </a:r>
            <a:endParaRPr sz="4800">
              <a:solidFill>
                <a:schemeClr val="accent6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61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5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2160">
          <p15:clr>
            <a:srgbClr val="5ACBF0"/>
          </p15:clr>
        </p15:guide>
        <p15:guide id="2" pos="3840">
          <p15:clr>
            <a:srgbClr val="5ACBF0"/>
          </p15:clr>
        </p15:guide>
        <p15:guide id="3" pos="268">
          <p15:clr>
            <a:srgbClr val="5ACBF0"/>
          </p15:clr>
        </p15:guide>
        <p15:guide id="4" pos="7411">
          <p15:clr>
            <a:srgbClr val="5ACBF0"/>
          </p15:clr>
        </p15:guide>
        <p15:guide id="5" orient="horz" pos="3888">
          <p15:clr>
            <a:srgbClr val="5ACBF0"/>
          </p15:clr>
        </p15:guide>
        <p15:guide id="6" orient="horz" pos="606">
          <p15:clr>
            <a:srgbClr val="5ACBF0"/>
          </p15:clr>
        </p15:guide>
        <p15:guide id="7" orient="horz" pos="7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2623500" y="17958878"/>
            <a:ext cx="38339532" cy="4389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US" dirty="0" smtClean="0"/>
              <a:t>Super Testchip Methodology – Prototyping testchips for SerDes IPs</a:t>
            </a:r>
            <a:endParaRPr dirty="0"/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2632390" y="22713758"/>
            <a:ext cx="38329823" cy="2560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 algn="r"/>
            <a:r>
              <a:rPr lang="en-US" dirty="0" smtClean="0"/>
              <a:t>Sangeetha Ramamurthy </a:t>
            </a:r>
          </a:p>
          <a:p>
            <a:pPr marL="0" indent="0" algn="r"/>
            <a:r>
              <a:rPr lang="en-US" dirty="0" smtClean="0"/>
              <a:t>Venkatasreekanth Prudvi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37157043" y="9019306"/>
            <a:ext cx="2794677" cy="1745674"/>
          </a:xfrm>
          <a:prstGeom prst="rect">
            <a:avLst/>
          </a:prstGeom>
          <a:solidFill>
            <a:srgbClr val="E5975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3" tIns="45694" rIns="91393" bIns="45694"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SMART DESIGN</a:t>
            </a:r>
          </a:p>
        </p:txBody>
      </p:sp>
      <p:sp>
        <p:nvSpPr>
          <p:cNvPr id="79" name="Google Shape;79;p16"/>
          <p:cNvSpPr txBox="1">
            <a:spLocks noGrp="1"/>
          </p:cNvSpPr>
          <p:nvPr>
            <p:ph type="sldNum" idx="12"/>
          </p:nvPr>
        </p:nvSpPr>
        <p:spPr>
          <a:xfrm>
            <a:off x="40373046" y="31162752"/>
            <a:ext cx="1975104" cy="8778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fld id="{00000000-1234-1234-1234-123412341234}" type="slidenum">
              <a:rPr lang="en-US"/>
              <a:pPr/>
              <a:t>2</a:t>
            </a:fld>
            <a:endParaRPr/>
          </a:p>
        </p:txBody>
      </p:sp>
      <p:sp>
        <p:nvSpPr>
          <p:cNvPr id="7" name="Title 9"/>
          <p:cNvSpPr>
            <a:spLocks noGrp="1"/>
          </p:cNvSpPr>
          <p:nvPr>
            <p:ph type="title"/>
          </p:nvPr>
        </p:nvSpPr>
        <p:spPr>
          <a:xfrm>
            <a:off x="1805968" y="598687"/>
            <a:ext cx="41793971" cy="4555214"/>
          </a:xfrm>
        </p:spPr>
        <p:txBody>
          <a:bodyPr/>
          <a:lstStyle/>
          <a:p>
            <a:r>
              <a:rPr lang="en-US" sz="115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10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 Testchip Methodology - Prototyping testchips for SerDes IPs</a:t>
            </a:r>
            <a:r>
              <a:rPr lang="en-US" sz="115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15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</a:t>
            </a:r>
            <a:r>
              <a:rPr lang="en-US" sz="64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Sangeetha Ramamurthy </a:t>
            </a:r>
            <a:br>
              <a:rPr lang="en-US" sz="64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</a:t>
            </a:r>
            <a:r>
              <a:rPr lang="en-US" sz="6400" u="sng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Avera Semiconductor LLC</a:t>
            </a:r>
            <a:br>
              <a:rPr lang="en-US" sz="6400" u="sng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</a:t>
            </a:r>
            <a:r>
              <a:rPr lang="en-US" sz="64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sangeetha.ramamurthy@averasemi.com</a:t>
            </a:r>
            <a:r>
              <a:rPr lang="en-US" sz="6400" u="sng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400" u="sng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6400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820679" y="4907913"/>
            <a:ext cx="7376269" cy="1225594"/>
          </a:xfrm>
          <a:prstGeom prst="roundRect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8500" tIns="184253" rIns="368500" bIns="184253" spcCol="0" rtlCol="0" anchor="ctr"/>
          <a:lstStyle/>
          <a:p>
            <a:pPr algn="ctr"/>
            <a:r>
              <a:rPr lang="en-US" sz="5000" dirty="0"/>
              <a:t>MOTIVATION</a:t>
            </a:r>
            <a:r>
              <a:rPr lang="en-US" sz="7800" dirty="0"/>
              <a:t> 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48537" y="6557806"/>
            <a:ext cx="12169941" cy="38515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8500" tIns="184253" rIns="368500" bIns="184253" spcCol="0" rtlCol="0" anchor="ctr"/>
          <a:lstStyle/>
          <a:p>
            <a:pPr eaLnBrk="1" hangingPunct="1"/>
            <a:r>
              <a:rPr lang="en-US" altLang="en-US" sz="4100" dirty="0">
                <a:solidFill>
                  <a:schemeClr val="tx1"/>
                </a:solidFill>
              </a:rPr>
              <a:t>Multiple functional features like protocol specific macros, blocks/partitions, register read/writes etc., are common across SerDes testchips. Reusability of these features can reduce the effort and time spent while building the </a:t>
            </a:r>
            <a:r>
              <a:rPr lang="en-US" altLang="en-US" sz="4100" dirty="0" err="1">
                <a:solidFill>
                  <a:schemeClr val="tx1"/>
                </a:solidFill>
              </a:rPr>
              <a:t>testchip</a:t>
            </a:r>
            <a:r>
              <a:rPr lang="en-US" altLang="en-US" sz="41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34866248" y="5532235"/>
            <a:ext cx="7376269" cy="1225594"/>
          </a:xfrm>
          <a:prstGeom prst="roundRect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8500" tIns="184253" rIns="368500" bIns="184253" spcCol="0" rtlCol="0" anchor="ctr"/>
          <a:lstStyle/>
          <a:p>
            <a:pPr algn="ctr"/>
            <a:r>
              <a:rPr lang="en-US" sz="5000" dirty="0"/>
              <a:t>WHY ?</a:t>
            </a:r>
            <a:endParaRPr lang="en-US" sz="7800" dirty="0"/>
          </a:p>
        </p:txBody>
      </p:sp>
      <p:sp>
        <p:nvSpPr>
          <p:cNvPr id="13" name="Rounded Rectangle 12"/>
          <p:cNvSpPr/>
          <p:nvPr/>
        </p:nvSpPr>
        <p:spPr>
          <a:xfrm>
            <a:off x="2945374" y="10988060"/>
            <a:ext cx="7376269" cy="1225594"/>
          </a:xfrm>
          <a:prstGeom prst="roundRect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8500" tIns="184253" rIns="368500" bIns="184253" spcCol="0" rtlCol="0" anchor="ctr"/>
          <a:lstStyle/>
          <a:p>
            <a:pPr algn="ctr"/>
            <a:endParaRPr lang="en-US" sz="5000" dirty="0"/>
          </a:p>
          <a:p>
            <a:pPr algn="ctr"/>
            <a:endParaRPr lang="en-US" sz="5000" dirty="0"/>
          </a:p>
          <a:p>
            <a:pPr algn="ctr"/>
            <a:r>
              <a:rPr lang="en-US" sz="5000" dirty="0"/>
              <a:t>OBJECTIVE</a:t>
            </a:r>
            <a:endParaRPr lang="en-US" sz="7800" dirty="0"/>
          </a:p>
          <a:p>
            <a:pPr algn="ctr"/>
            <a:r>
              <a:rPr lang="en-US" sz="7800" dirty="0"/>
              <a:t> 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742490" y="12562179"/>
            <a:ext cx="12169941" cy="38515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8500" tIns="184253" rIns="368500" bIns="184253" spcCol="0" rtlCol="0" anchor="ctr"/>
          <a:lstStyle/>
          <a:p>
            <a:r>
              <a:rPr lang="en-US" altLang="en-US" sz="4100" dirty="0">
                <a:solidFill>
                  <a:schemeClr val="tx1"/>
                </a:solidFill>
              </a:rPr>
              <a:t>Develop a super set logic with parameterized variables, which can be programmed by the testsite developer to generate the required SerDes </a:t>
            </a:r>
            <a:r>
              <a:rPr lang="en-US" altLang="en-US" sz="4100" dirty="0" err="1">
                <a:solidFill>
                  <a:schemeClr val="tx1"/>
                </a:solidFill>
              </a:rPr>
              <a:t>testchip</a:t>
            </a:r>
            <a:r>
              <a:rPr lang="en-US" altLang="en-US" sz="4100" dirty="0">
                <a:solidFill>
                  <a:schemeClr val="tx1"/>
                </a:solidFill>
              </a:rPr>
              <a:t> design </a:t>
            </a:r>
            <a:endParaRPr lang="en-US" sz="4100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742497" y="17350483"/>
            <a:ext cx="12887942" cy="1225594"/>
          </a:xfrm>
          <a:prstGeom prst="roundRect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8500" tIns="184253" rIns="368500" bIns="184253" spcCol="0" rtlCol="0" anchor="ctr"/>
          <a:lstStyle/>
          <a:p>
            <a:pPr algn="ctr"/>
            <a:endParaRPr lang="en-US" sz="5000" dirty="0"/>
          </a:p>
          <a:p>
            <a:pPr algn="ctr"/>
            <a:endParaRPr lang="en-US" sz="5000" dirty="0"/>
          </a:p>
          <a:p>
            <a:pPr algn="ctr"/>
            <a:r>
              <a:rPr lang="en-US" sz="5000" dirty="0"/>
              <a:t>CHALLENGES IN CHIP DESIGN </a:t>
            </a:r>
            <a:endParaRPr lang="en-US" sz="7800" dirty="0"/>
          </a:p>
          <a:p>
            <a:pPr algn="ctr"/>
            <a:r>
              <a:rPr lang="en-US" sz="7800" dirty="0"/>
              <a:t> 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898178" y="19013714"/>
            <a:ext cx="12703680" cy="1147130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8500" tIns="184253" rIns="368500" bIns="184253" spcCol="0" rtlCol="0" anchor="ctr"/>
          <a:lstStyle/>
          <a:p>
            <a:pPr algn="ctr" defTabSz="456970" eaLnBrk="0" fontAlgn="base" hangingPunct="0">
              <a:spcBef>
                <a:spcPct val="0"/>
              </a:spcBef>
              <a:spcAft>
                <a:spcPts val="1800"/>
              </a:spcAft>
              <a:buSzPct val="100000"/>
            </a:pPr>
            <a:r>
              <a:rPr lang="en-US" altLang="en-US" sz="5400" u="sng" dirty="0">
                <a:solidFill>
                  <a:schemeClr val="tx1"/>
                </a:solidFill>
                <a:sym typeface="Wingdings" panose="05000000000000000000" pitchFamily="2" charset="2"/>
              </a:rPr>
              <a:t>Major features present in the Chip  </a:t>
            </a:r>
          </a:p>
          <a:p>
            <a:pPr marL="1143000" indent="-1143000" defTabSz="456970" eaLnBrk="0" fontAlgn="base" hangingPunct="0">
              <a:spcBef>
                <a:spcPts val="550"/>
              </a:spcBef>
              <a:buClrTx/>
              <a:buSzPct val="100000"/>
              <a:buFont typeface="Wingdings" panose="05000000000000000000" pitchFamily="2" charset="2"/>
              <a:buChar char="q"/>
            </a:pPr>
            <a:r>
              <a:rPr lang="en-US" altLang="en-US" sz="4600" dirty="0" smtClean="0">
                <a:solidFill>
                  <a:schemeClr val="tx1"/>
                </a:solidFill>
              </a:rPr>
              <a:t>Number of cores on </a:t>
            </a:r>
            <a:r>
              <a:rPr lang="en-US" altLang="en-US" sz="4600" dirty="0" err="1" smtClean="0">
                <a:solidFill>
                  <a:schemeClr val="tx1"/>
                </a:solidFill>
              </a:rPr>
              <a:t>testchip</a:t>
            </a:r>
            <a:r>
              <a:rPr lang="en-US" altLang="en-US" sz="4600" dirty="0" smtClean="0">
                <a:solidFill>
                  <a:schemeClr val="tx1"/>
                </a:solidFill>
              </a:rPr>
              <a:t> -  Full Duplex, Half Duplex Cores.</a:t>
            </a:r>
          </a:p>
          <a:p>
            <a:pPr marL="1143000" indent="-1143000" defTabSz="456970" eaLnBrk="0" fontAlgn="base" hangingPunct="0">
              <a:spcBef>
                <a:spcPts val="550"/>
              </a:spcBef>
              <a:buClrTx/>
              <a:buSzPct val="100000"/>
              <a:buFont typeface="Wingdings" panose="05000000000000000000" pitchFamily="2" charset="2"/>
              <a:buChar char="q"/>
            </a:pPr>
            <a:r>
              <a:rPr lang="en-US" altLang="en-US" sz="4600" dirty="0" smtClean="0">
                <a:solidFill>
                  <a:schemeClr val="tx1"/>
                </a:solidFill>
                <a:sym typeface="Wingdings" panose="05000000000000000000" pitchFamily="2" charset="2"/>
              </a:rPr>
              <a:t>IP </a:t>
            </a:r>
            <a:r>
              <a:rPr lang="en-US" altLang="en-US" sz="4600" dirty="0">
                <a:solidFill>
                  <a:schemeClr val="tx1"/>
                </a:solidFill>
                <a:sym typeface="Wingdings" panose="05000000000000000000" pitchFamily="2" charset="2"/>
              </a:rPr>
              <a:t>sizes : </a:t>
            </a:r>
            <a:r>
              <a:rPr lang="en-US" altLang="en-US" sz="4600" dirty="0">
                <a:solidFill>
                  <a:schemeClr val="tx1"/>
                </a:solidFill>
              </a:rPr>
              <a:t>X um x Y um </a:t>
            </a:r>
            <a:endParaRPr lang="en-US" altLang="en-US" sz="4600" dirty="0" smtClean="0">
              <a:solidFill>
                <a:schemeClr val="tx1"/>
              </a:solidFill>
            </a:endParaRPr>
          </a:p>
          <a:p>
            <a:pPr marL="1143000" indent="-1143000" defTabSz="456970" eaLnBrk="0" fontAlgn="base" hangingPunct="0">
              <a:spcBef>
                <a:spcPts val="550"/>
              </a:spcBef>
              <a:buClrTx/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en-US" sz="4600" dirty="0" smtClean="0">
                <a:solidFill>
                  <a:schemeClr val="tx1"/>
                </a:solidFill>
                <a:sym typeface="Wingdings" panose="05000000000000000000" pitchFamily="2" charset="2"/>
              </a:rPr>
              <a:t>Differential </a:t>
            </a:r>
            <a:r>
              <a:rPr lang="en-US" altLang="en-US" sz="4600" dirty="0">
                <a:solidFill>
                  <a:schemeClr val="tx1"/>
                </a:solidFill>
                <a:sym typeface="Wingdings" panose="05000000000000000000" pitchFamily="2" charset="2"/>
              </a:rPr>
              <a:t>Clock </a:t>
            </a:r>
            <a:r>
              <a:rPr lang="en-US" altLang="en-US" sz="4600" dirty="0" smtClean="0">
                <a:solidFill>
                  <a:schemeClr val="tx1"/>
                </a:solidFill>
                <a:sym typeface="Wingdings" panose="05000000000000000000" pitchFamily="2" charset="2"/>
              </a:rPr>
              <a:t>Receivers</a:t>
            </a:r>
          </a:p>
          <a:p>
            <a:pPr marL="1143000" indent="-1143000" defTabSz="456970" eaLnBrk="0" fontAlgn="base" hangingPunct="0">
              <a:spcBef>
                <a:spcPts val="550"/>
              </a:spcBef>
              <a:buClrTx/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en-US" sz="4600" dirty="0" smtClean="0">
                <a:solidFill>
                  <a:schemeClr val="tx1"/>
                </a:solidFill>
                <a:sym typeface="Wingdings" panose="05000000000000000000" pitchFamily="2" charset="2"/>
              </a:rPr>
              <a:t>Sinusoidal </a:t>
            </a:r>
            <a:r>
              <a:rPr lang="en-US" altLang="en-US" sz="4600" dirty="0">
                <a:solidFill>
                  <a:schemeClr val="tx1"/>
                </a:solidFill>
                <a:sym typeface="Wingdings" panose="05000000000000000000" pitchFamily="2" charset="2"/>
              </a:rPr>
              <a:t>Jitter tolerance </a:t>
            </a:r>
            <a:r>
              <a:rPr lang="en-US" altLang="en-US" sz="46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Ips</a:t>
            </a:r>
            <a:endParaRPr lang="en-US" altLang="en-US" sz="46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1143000" indent="-1143000" defTabSz="456970" eaLnBrk="0" fontAlgn="base" hangingPunct="0">
              <a:spcBef>
                <a:spcPts val="550"/>
              </a:spcBef>
              <a:buClrTx/>
              <a:buSzPct val="100000"/>
              <a:buFont typeface="Wingdings" panose="05000000000000000000" pitchFamily="2" charset="2"/>
              <a:buChar char="q"/>
            </a:pPr>
            <a:r>
              <a:rPr lang="en-US" altLang="en-US" sz="4600" dirty="0" smtClean="0">
                <a:solidFill>
                  <a:schemeClr val="tx1"/>
                </a:solidFill>
                <a:sym typeface="Wingdings" panose="05000000000000000000" pitchFamily="2" charset="2"/>
              </a:rPr>
              <a:t>BIST </a:t>
            </a:r>
            <a:r>
              <a:rPr lang="en-US" altLang="en-US" sz="4600" dirty="0">
                <a:solidFill>
                  <a:schemeClr val="tx1"/>
                </a:solidFill>
                <a:sym typeface="Wingdings" panose="05000000000000000000" pitchFamily="2" charset="2"/>
              </a:rPr>
              <a:t>Data Generator/Checker </a:t>
            </a:r>
            <a:r>
              <a:rPr lang="en-US" altLang="en-US" sz="4600" dirty="0" smtClean="0">
                <a:solidFill>
                  <a:schemeClr val="tx1"/>
                </a:solidFill>
                <a:sym typeface="Wingdings" panose="05000000000000000000" pitchFamily="2" charset="2"/>
              </a:rPr>
              <a:t>IPs 16/32/64/128 </a:t>
            </a:r>
            <a:r>
              <a:rPr lang="en-US" altLang="en-US" sz="4600" dirty="0">
                <a:solidFill>
                  <a:schemeClr val="tx1"/>
                </a:solidFill>
                <a:sym typeface="Wingdings" panose="05000000000000000000" pitchFamily="2" charset="2"/>
              </a:rPr>
              <a:t>bit modes</a:t>
            </a:r>
            <a:r>
              <a:rPr lang="en-US" altLang="en-US" sz="4600" dirty="0">
                <a:solidFill>
                  <a:schemeClr val="tx1"/>
                </a:solidFill>
              </a:rPr>
              <a:t> </a:t>
            </a:r>
            <a:endParaRPr lang="en-US" altLang="en-US" sz="4600" dirty="0" smtClean="0">
              <a:solidFill>
                <a:schemeClr val="tx1"/>
              </a:solidFill>
            </a:endParaRPr>
          </a:p>
          <a:p>
            <a:pPr marL="1143000" indent="-1143000" defTabSz="456970" eaLnBrk="0" fontAlgn="base" hangingPunct="0">
              <a:spcBef>
                <a:spcPts val="550"/>
              </a:spcBef>
              <a:buClrTx/>
              <a:buSzPct val="100000"/>
              <a:buFont typeface="Wingdings" panose="05000000000000000000" pitchFamily="2" charset="2"/>
              <a:buChar char="q"/>
            </a:pPr>
            <a:r>
              <a:rPr lang="en-US" altLang="en-US" sz="4600" dirty="0" smtClean="0">
                <a:solidFill>
                  <a:schemeClr val="tx1"/>
                </a:solidFill>
                <a:sym typeface="Wingdings" panose="05000000000000000000" pitchFamily="2" charset="2"/>
              </a:rPr>
              <a:t>At </a:t>
            </a:r>
            <a:r>
              <a:rPr lang="en-US" altLang="en-US" sz="4600" dirty="0">
                <a:solidFill>
                  <a:schemeClr val="tx1"/>
                </a:solidFill>
                <a:sym typeface="Wingdings" panose="05000000000000000000" pitchFamily="2" charset="2"/>
              </a:rPr>
              <a:t>Speed Test (ASST) </a:t>
            </a:r>
            <a:r>
              <a:rPr lang="en-US" altLang="en-US" sz="4600" dirty="0" smtClean="0">
                <a:solidFill>
                  <a:schemeClr val="tx1"/>
                </a:solidFill>
                <a:sym typeface="Wingdings" panose="05000000000000000000" pitchFamily="2" charset="2"/>
              </a:rPr>
              <a:t>support</a:t>
            </a:r>
          </a:p>
          <a:p>
            <a:pPr marL="1143000" indent="-1143000" defTabSz="456970" eaLnBrk="0" fontAlgn="base" hangingPunct="0">
              <a:spcBef>
                <a:spcPts val="550"/>
              </a:spcBef>
              <a:buClrTx/>
              <a:buSzPct val="100000"/>
              <a:buFont typeface="Wingdings" panose="05000000000000000000" pitchFamily="2" charset="2"/>
              <a:buChar char="q"/>
            </a:pPr>
            <a:r>
              <a:rPr lang="en-US" altLang="en-US" sz="4600" dirty="0" smtClean="0">
                <a:solidFill>
                  <a:schemeClr val="tx1"/>
                </a:solidFill>
                <a:sym typeface="Wingdings" panose="05000000000000000000" pitchFamily="2" charset="2"/>
              </a:rPr>
              <a:t>MAC </a:t>
            </a:r>
            <a:r>
              <a:rPr lang="en-US" altLang="en-US" sz="4600" dirty="0">
                <a:solidFill>
                  <a:schemeClr val="tx1"/>
                </a:solidFill>
                <a:sym typeface="Wingdings" panose="05000000000000000000" pitchFamily="2" charset="2"/>
              </a:rPr>
              <a:t>layer </a:t>
            </a:r>
            <a:r>
              <a:rPr lang="en-US" altLang="en-US" sz="4600" dirty="0" smtClean="0">
                <a:solidFill>
                  <a:schemeClr val="tx1"/>
                </a:solidFill>
                <a:sym typeface="Wingdings" panose="05000000000000000000" pitchFamily="2" charset="2"/>
              </a:rPr>
              <a:t>protocols supported  SOFT </a:t>
            </a:r>
            <a:r>
              <a:rPr lang="en-US" altLang="en-US" sz="4600" dirty="0">
                <a:solidFill>
                  <a:schemeClr val="tx1"/>
                </a:solidFill>
                <a:sym typeface="Wingdings" panose="05000000000000000000" pitchFamily="2" charset="2"/>
              </a:rPr>
              <a:t>IPs</a:t>
            </a:r>
            <a:r>
              <a:rPr lang="en-US" altLang="en-US" sz="4600" dirty="0">
                <a:solidFill>
                  <a:schemeClr val="tx1"/>
                </a:solidFill>
              </a:rPr>
              <a:t> </a:t>
            </a:r>
            <a:endParaRPr lang="en-US" altLang="en-US" sz="4600" dirty="0" smtClean="0">
              <a:solidFill>
                <a:schemeClr val="tx1"/>
              </a:solidFill>
            </a:endParaRPr>
          </a:p>
          <a:p>
            <a:pPr marL="1143000" indent="-1143000" defTabSz="456970" eaLnBrk="0" fontAlgn="base" hangingPunct="0">
              <a:spcBef>
                <a:spcPts val="550"/>
              </a:spcBef>
              <a:buClrTx/>
              <a:buSzPct val="100000"/>
              <a:buFont typeface="Wingdings" panose="05000000000000000000" pitchFamily="2" charset="2"/>
              <a:buChar char="q"/>
            </a:pPr>
            <a:r>
              <a:rPr lang="en-US" altLang="en-US" sz="4600" dirty="0" smtClean="0">
                <a:solidFill>
                  <a:schemeClr val="tx1"/>
                </a:solidFill>
                <a:sym typeface="Wingdings" panose="05000000000000000000" pitchFamily="2" charset="2"/>
              </a:rPr>
              <a:t>Error </a:t>
            </a:r>
            <a:r>
              <a:rPr lang="en-US" altLang="en-US" sz="4600" dirty="0">
                <a:solidFill>
                  <a:schemeClr val="tx1"/>
                </a:solidFill>
                <a:sym typeface="Wingdings" panose="05000000000000000000" pitchFamily="2" charset="2"/>
              </a:rPr>
              <a:t>Correction soft IPs – Core </a:t>
            </a:r>
            <a:r>
              <a:rPr lang="en-US" altLang="en-US" sz="4600" dirty="0" smtClean="0">
                <a:solidFill>
                  <a:schemeClr val="tx1"/>
                </a:solidFill>
                <a:sym typeface="Wingdings" panose="05000000000000000000" pitchFamily="2" charset="2"/>
              </a:rPr>
              <a:t>level</a:t>
            </a:r>
          </a:p>
          <a:p>
            <a:pPr marL="1143000" indent="-1143000" defTabSz="456970" eaLnBrk="0" fontAlgn="base" hangingPunct="0">
              <a:spcBef>
                <a:spcPts val="550"/>
              </a:spcBef>
              <a:buClrTx/>
              <a:buSzPct val="100000"/>
              <a:buFont typeface="Wingdings" panose="05000000000000000000" pitchFamily="2" charset="2"/>
              <a:buChar char="q"/>
            </a:pPr>
            <a:r>
              <a:rPr lang="en-US" altLang="en-US" sz="4600" dirty="0" smtClean="0">
                <a:solidFill>
                  <a:schemeClr val="tx1"/>
                </a:solidFill>
                <a:sym typeface="Wingdings" panose="05000000000000000000" pitchFamily="2" charset="2"/>
              </a:rPr>
              <a:t>Customer </a:t>
            </a:r>
            <a:r>
              <a:rPr lang="en-US" altLang="en-US" sz="4600" dirty="0">
                <a:solidFill>
                  <a:schemeClr val="tx1"/>
                </a:solidFill>
                <a:sym typeface="Wingdings" panose="05000000000000000000" pitchFamily="2" charset="2"/>
              </a:rPr>
              <a:t>logic IPs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4098016" y="17357745"/>
            <a:ext cx="17885465" cy="1225594"/>
          </a:xfrm>
          <a:prstGeom prst="roundRect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8500" tIns="184253" rIns="368500" bIns="184253" spcCol="0" rtlCol="0" anchor="ctr"/>
          <a:lstStyle/>
          <a:p>
            <a:pPr algn="ctr"/>
            <a:endParaRPr lang="en-US" sz="5000" dirty="0"/>
          </a:p>
          <a:p>
            <a:pPr algn="ctr"/>
            <a:r>
              <a:rPr lang="en-US" sz="5000" dirty="0"/>
              <a:t>STATE-OF-THE-ART  SOLUTION </a:t>
            </a:r>
          </a:p>
          <a:p>
            <a:pPr algn="ctr"/>
            <a:r>
              <a:rPr lang="en-US" sz="5000" dirty="0"/>
              <a:t> 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33675145" y="15134897"/>
            <a:ext cx="9520180" cy="1157188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8500" tIns="184253" rIns="368500" bIns="184253" spcCol="0" rtlCol="0" anchor="ctr"/>
          <a:lstStyle/>
          <a:p>
            <a:pPr>
              <a:spcBef>
                <a:spcPts val="550"/>
              </a:spcBef>
              <a:buClr>
                <a:srgbClr val="990033"/>
              </a:buClr>
            </a:pPr>
            <a:r>
              <a:rPr lang="en-US" altLang="en-US" sz="4100" dirty="0" smtClean="0">
                <a:solidFill>
                  <a:schemeClr val="tx1"/>
                </a:solidFill>
              </a:rPr>
              <a:t>  </a:t>
            </a:r>
          </a:p>
          <a:p>
            <a:pPr>
              <a:spcBef>
                <a:spcPts val="550"/>
              </a:spcBef>
              <a:buClr>
                <a:srgbClr val="990033"/>
              </a:buClr>
            </a:pPr>
            <a:endParaRPr lang="en-US" altLang="en-US" sz="4100" dirty="0">
              <a:solidFill>
                <a:schemeClr val="tx1"/>
              </a:solidFill>
            </a:endParaRPr>
          </a:p>
          <a:p>
            <a:pPr>
              <a:spcBef>
                <a:spcPts val="550"/>
              </a:spcBef>
              <a:buClr>
                <a:srgbClr val="990033"/>
              </a:buClr>
            </a:pPr>
            <a:endParaRPr lang="en-US" altLang="en-US" sz="4100" dirty="0" smtClean="0">
              <a:solidFill>
                <a:schemeClr val="tx1"/>
              </a:solidFill>
            </a:endParaRPr>
          </a:p>
          <a:p>
            <a:pPr>
              <a:spcBef>
                <a:spcPts val="550"/>
              </a:spcBef>
              <a:buClrTx/>
              <a:buFont typeface="Wingdings" pitchFamily="2" charset="2"/>
              <a:buChar char="ü"/>
            </a:pPr>
            <a:r>
              <a:rPr lang="en-US" altLang="en-US" sz="4600" dirty="0" smtClean="0">
                <a:solidFill>
                  <a:schemeClr val="tx1"/>
                </a:solidFill>
              </a:rPr>
              <a:t>  Manual </a:t>
            </a:r>
            <a:r>
              <a:rPr lang="en-US" altLang="en-US" sz="4600" dirty="0">
                <a:solidFill>
                  <a:schemeClr val="tx1"/>
                </a:solidFill>
              </a:rPr>
              <a:t>errors are totally eliminated </a:t>
            </a:r>
          </a:p>
          <a:p>
            <a:pPr>
              <a:spcBef>
                <a:spcPts val="550"/>
              </a:spcBef>
              <a:buClrTx/>
              <a:buFont typeface="Wingdings" pitchFamily="2" charset="2"/>
              <a:buChar char="ü"/>
            </a:pPr>
            <a:r>
              <a:rPr lang="en-US" altLang="en-US" sz="4600" dirty="0">
                <a:solidFill>
                  <a:schemeClr val="tx1"/>
                </a:solidFill>
              </a:rPr>
              <a:t>  Logic design time minimized</a:t>
            </a:r>
          </a:p>
          <a:p>
            <a:pPr>
              <a:spcBef>
                <a:spcPts val="550"/>
              </a:spcBef>
              <a:buClrTx/>
              <a:buFont typeface="Wingdings" pitchFamily="2" charset="2"/>
              <a:buChar char="ü"/>
            </a:pPr>
            <a:r>
              <a:rPr lang="en-US" altLang="en-US" sz="4600" dirty="0">
                <a:solidFill>
                  <a:schemeClr val="tx1"/>
                </a:solidFill>
              </a:rPr>
              <a:t>  Optimal resource usage</a:t>
            </a:r>
          </a:p>
          <a:p>
            <a:pPr>
              <a:spcBef>
                <a:spcPts val="550"/>
              </a:spcBef>
              <a:buClrTx/>
              <a:buFont typeface="Wingdings" pitchFamily="2" charset="2"/>
              <a:buChar char="ü"/>
            </a:pPr>
            <a:r>
              <a:rPr lang="en-US" altLang="en-US" sz="4600" dirty="0">
                <a:solidFill>
                  <a:schemeClr val="tx1"/>
                </a:solidFill>
              </a:rPr>
              <a:t>  Parallel chips can be </a:t>
            </a:r>
            <a:r>
              <a:rPr lang="en-US" altLang="en-US" sz="4600" dirty="0" smtClean="0">
                <a:solidFill>
                  <a:schemeClr val="tx1"/>
                </a:solidFill>
              </a:rPr>
              <a:t> executed </a:t>
            </a:r>
            <a:r>
              <a:rPr lang="en-US" altLang="en-US" sz="4600" dirty="0">
                <a:solidFill>
                  <a:schemeClr val="tx1"/>
                </a:solidFill>
              </a:rPr>
              <a:t>efficiently</a:t>
            </a:r>
          </a:p>
          <a:p>
            <a:pPr>
              <a:spcBef>
                <a:spcPts val="550"/>
              </a:spcBef>
              <a:buClrTx/>
              <a:buFont typeface="Wingdings" pitchFamily="2" charset="2"/>
              <a:buChar char="ü"/>
            </a:pPr>
            <a:r>
              <a:rPr lang="en-US" altLang="en-US" sz="4600" dirty="0">
                <a:solidFill>
                  <a:schemeClr val="tx1"/>
                </a:solidFill>
              </a:rPr>
              <a:t>  Documentation automatically </a:t>
            </a:r>
            <a:r>
              <a:rPr lang="en-US" altLang="en-US" sz="4600" dirty="0" smtClean="0">
                <a:solidFill>
                  <a:schemeClr val="tx1"/>
                </a:solidFill>
              </a:rPr>
              <a:t>generated</a:t>
            </a:r>
            <a:endParaRPr lang="en-US" altLang="en-US" sz="4600" dirty="0">
              <a:solidFill>
                <a:schemeClr val="tx1"/>
              </a:solidFill>
            </a:endParaRPr>
          </a:p>
          <a:p>
            <a:pPr>
              <a:spcBef>
                <a:spcPts val="550"/>
              </a:spcBef>
              <a:buClrTx/>
              <a:buFont typeface="Wingdings" pitchFamily="2" charset="2"/>
              <a:buChar char="ü"/>
            </a:pPr>
            <a:r>
              <a:rPr lang="en-US" altLang="en-US" sz="4600" dirty="0">
                <a:solidFill>
                  <a:schemeClr val="tx1"/>
                </a:solidFill>
              </a:rPr>
              <a:t>  Better controllability for  Pass2 </a:t>
            </a:r>
            <a:r>
              <a:rPr lang="en-US" altLang="en-US" sz="4600" dirty="0" smtClean="0">
                <a:solidFill>
                  <a:schemeClr val="tx1"/>
                </a:solidFill>
              </a:rPr>
              <a:t>chips</a:t>
            </a:r>
          </a:p>
          <a:p>
            <a:pPr>
              <a:spcBef>
                <a:spcPts val="550"/>
              </a:spcBef>
              <a:buClrTx/>
              <a:buFont typeface="Wingdings" pitchFamily="2" charset="2"/>
              <a:buChar char="ü"/>
            </a:pPr>
            <a:r>
              <a:rPr lang="en-US" altLang="en-US" sz="4600" dirty="0" smtClean="0">
                <a:solidFill>
                  <a:schemeClr val="tx1"/>
                </a:solidFill>
              </a:rPr>
              <a:t>  The bar-graph below shows the comparison between Traditional Vs Super-</a:t>
            </a:r>
            <a:r>
              <a:rPr lang="en-US" altLang="en-US" sz="4600" dirty="0" err="1" smtClean="0">
                <a:solidFill>
                  <a:schemeClr val="tx1"/>
                </a:solidFill>
              </a:rPr>
              <a:t>testchip</a:t>
            </a:r>
            <a:r>
              <a:rPr lang="en-US" altLang="en-US" sz="4600" dirty="0" smtClean="0">
                <a:solidFill>
                  <a:schemeClr val="tx1"/>
                </a:solidFill>
              </a:rPr>
              <a:t> methodology.</a:t>
            </a:r>
          </a:p>
          <a:p>
            <a:pPr>
              <a:spcBef>
                <a:spcPts val="550"/>
              </a:spcBef>
              <a:buClr>
                <a:srgbClr val="990033"/>
              </a:buClr>
              <a:buFont typeface="Wingdings" pitchFamily="2" charset="2"/>
              <a:buChar char="ü"/>
            </a:pPr>
            <a:endParaRPr lang="en-US" altLang="en-US" sz="4600" dirty="0">
              <a:solidFill>
                <a:schemeClr val="tx1"/>
              </a:solidFill>
            </a:endParaRPr>
          </a:p>
          <a:p>
            <a:pPr>
              <a:spcBef>
                <a:spcPts val="550"/>
              </a:spcBef>
              <a:buClr>
                <a:srgbClr val="990033"/>
              </a:buClr>
              <a:buFont typeface="Wingdings" pitchFamily="2" charset="2"/>
              <a:buChar char="ü"/>
            </a:pPr>
            <a:endParaRPr lang="en-US" altLang="en-US" sz="4600" dirty="0" smtClean="0">
              <a:solidFill>
                <a:schemeClr val="tx1"/>
              </a:solidFill>
            </a:endParaRPr>
          </a:p>
          <a:p>
            <a:pPr>
              <a:spcBef>
                <a:spcPts val="550"/>
              </a:spcBef>
              <a:buClr>
                <a:srgbClr val="990033"/>
              </a:buClr>
              <a:buFont typeface="Wingdings" pitchFamily="2" charset="2"/>
              <a:buChar char="ü"/>
            </a:pPr>
            <a:endParaRPr lang="en-US" altLang="en-US" sz="46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4866248" y="13684469"/>
            <a:ext cx="7376269" cy="1225594"/>
          </a:xfrm>
          <a:prstGeom prst="roundRect">
            <a:avLst/>
          </a:prstGeom>
          <a:solidFill>
            <a:schemeClr val="accent6"/>
          </a:solidFill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8500" tIns="184253" rIns="368500" bIns="184253" spcCol="0" rtlCol="0" anchor="ctr"/>
          <a:lstStyle/>
          <a:p>
            <a:pPr algn="ctr"/>
            <a:r>
              <a:rPr lang="en-US" sz="5000" dirty="0"/>
              <a:t>EVIDENCE</a:t>
            </a:r>
            <a:endParaRPr lang="en-US" sz="7800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3483" y="26988101"/>
            <a:ext cx="11028969" cy="5061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3" name="Group 42"/>
          <p:cNvGrpSpPr/>
          <p:nvPr/>
        </p:nvGrpSpPr>
        <p:grpSpPr>
          <a:xfrm>
            <a:off x="15156873" y="19618036"/>
            <a:ext cx="15378545" cy="11260975"/>
            <a:chOff x="495300" y="225785"/>
            <a:chExt cx="10838557" cy="5929556"/>
          </a:xfrm>
        </p:grpSpPr>
        <p:grpSp>
          <p:nvGrpSpPr>
            <p:cNvPr id="44" name="Group 43"/>
            <p:cNvGrpSpPr/>
            <p:nvPr/>
          </p:nvGrpSpPr>
          <p:grpSpPr>
            <a:xfrm>
              <a:off x="4709165" y="225785"/>
              <a:ext cx="2364430" cy="3063264"/>
              <a:chOff x="4783005" y="225785"/>
              <a:chExt cx="2364430" cy="3063264"/>
            </a:xfrm>
          </p:grpSpPr>
          <p:sp>
            <p:nvSpPr>
              <p:cNvPr id="57" name="Flowchart: Process 56"/>
              <p:cNvSpPr/>
              <p:nvPr/>
            </p:nvSpPr>
            <p:spPr>
              <a:xfrm>
                <a:off x="5219473" y="225785"/>
                <a:ext cx="1927962" cy="1905730"/>
              </a:xfrm>
              <a:prstGeom prst="flowChartProcess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58" name="Flowchart: Multidocument 57"/>
              <p:cNvSpPr/>
              <p:nvPr/>
            </p:nvSpPr>
            <p:spPr>
              <a:xfrm>
                <a:off x="4783005" y="435945"/>
                <a:ext cx="2250830" cy="2853104"/>
              </a:xfrm>
              <a:prstGeom prst="flowChartMultidocumen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 smtClean="0">
                    <a:solidFill>
                      <a:schemeClr val="tx1"/>
                    </a:solidFill>
                  </a:rPr>
                  <a:t>TARGET TESTCHIP 1,2,3,4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5" name="Flowchart: Predefined Process 44"/>
            <p:cNvSpPr/>
            <p:nvPr/>
          </p:nvSpPr>
          <p:spPr>
            <a:xfrm>
              <a:off x="2061803" y="304060"/>
              <a:ext cx="1468316" cy="1283677"/>
            </a:xfrm>
            <a:prstGeom prst="flowChartPredefinedProcess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chemeClr val="tx1"/>
                  </a:solidFill>
                </a:rPr>
                <a:t>SerDes Core IP1 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46" name="Flowchart: Predefined Process 45"/>
            <p:cNvSpPr/>
            <p:nvPr/>
          </p:nvSpPr>
          <p:spPr>
            <a:xfrm>
              <a:off x="1533887" y="1862497"/>
              <a:ext cx="1468316" cy="1283677"/>
            </a:xfrm>
            <a:prstGeom prst="flowChartPredefinedProcess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chemeClr val="tx1"/>
                  </a:solidFill>
                </a:rPr>
                <a:t>SerDes </a:t>
              </a:r>
              <a:r>
                <a:rPr lang="en-US" sz="2000" dirty="0">
                  <a:solidFill>
                    <a:schemeClr val="tx1"/>
                  </a:solidFill>
                </a:rPr>
                <a:t>Core </a:t>
              </a:r>
              <a:r>
                <a:rPr lang="en-US" sz="2000" dirty="0" smtClean="0">
                  <a:solidFill>
                    <a:schemeClr val="tx1"/>
                  </a:solidFill>
                </a:rPr>
                <a:t>IP2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47" name="Flowchart: Predefined Process 46"/>
            <p:cNvSpPr/>
            <p:nvPr/>
          </p:nvSpPr>
          <p:spPr>
            <a:xfrm>
              <a:off x="8061462" y="304060"/>
              <a:ext cx="1468316" cy="1283677"/>
            </a:xfrm>
            <a:prstGeom prst="flowChartPredefinedProcess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chemeClr val="tx1"/>
                  </a:solidFill>
                </a:rPr>
                <a:t>SerDes </a:t>
              </a:r>
              <a:r>
                <a:rPr lang="en-US" sz="2000" dirty="0">
                  <a:solidFill>
                    <a:schemeClr val="tx1"/>
                  </a:solidFill>
                </a:rPr>
                <a:t>Core </a:t>
              </a:r>
              <a:r>
                <a:rPr lang="en-US" sz="2000" dirty="0" smtClean="0">
                  <a:solidFill>
                    <a:schemeClr val="tx1"/>
                  </a:solidFill>
                </a:rPr>
                <a:t>IP3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48" name="Flowchart: Predefined Process 47"/>
            <p:cNvSpPr/>
            <p:nvPr/>
          </p:nvSpPr>
          <p:spPr>
            <a:xfrm>
              <a:off x="8562231" y="1862496"/>
              <a:ext cx="1468316" cy="1283677"/>
            </a:xfrm>
            <a:prstGeom prst="flowChartPredefinedProcess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chemeClr val="tx1"/>
                  </a:solidFill>
                </a:rPr>
                <a:t>SerDes </a:t>
              </a:r>
              <a:r>
                <a:rPr lang="en-US" sz="2000" dirty="0">
                  <a:solidFill>
                    <a:schemeClr val="tx1"/>
                  </a:solidFill>
                </a:rPr>
                <a:t>Core </a:t>
              </a:r>
              <a:r>
                <a:rPr lang="en-US" sz="2000" dirty="0" smtClean="0">
                  <a:solidFill>
                    <a:schemeClr val="tx1"/>
                  </a:solidFill>
                </a:rPr>
                <a:t>IP4 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49" name="Right Arrow 48"/>
            <p:cNvSpPr/>
            <p:nvPr/>
          </p:nvSpPr>
          <p:spPr>
            <a:xfrm>
              <a:off x="3229582" y="2179020"/>
              <a:ext cx="1219325" cy="325315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50" name="Right Arrow 49"/>
            <p:cNvSpPr/>
            <p:nvPr/>
          </p:nvSpPr>
          <p:spPr>
            <a:xfrm>
              <a:off x="3701562" y="699700"/>
              <a:ext cx="808892" cy="325315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51" name="Right Arrow 50"/>
            <p:cNvSpPr/>
            <p:nvPr/>
          </p:nvSpPr>
          <p:spPr>
            <a:xfrm rot="10800000">
              <a:off x="7159869" y="695302"/>
              <a:ext cx="747346" cy="325315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52" name="Right Arrow 51"/>
            <p:cNvSpPr/>
            <p:nvPr/>
          </p:nvSpPr>
          <p:spPr>
            <a:xfrm rot="10800000">
              <a:off x="7159869" y="2179017"/>
              <a:ext cx="1201616" cy="325315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53" name="Plaque 52"/>
            <p:cNvSpPr/>
            <p:nvPr/>
          </p:nvSpPr>
          <p:spPr>
            <a:xfrm>
              <a:off x="4880102" y="4541952"/>
              <a:ext cx="2066181" cy="1613389"/>
            </a:xfrm>
            <a:prstGeom prst="plaqu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/>
                <a:t>SUPER</a:t>
              </a:r>
            </a:p>
            <a:p>
              <a:pPr algn="ctr"/>
              <a:r>
                <a:rPr lang="en-US" sz="2800" dirty="0" smtClean="0"/>
                <a:t>TESTCHIP </a:t>
              </a:r>
              <a:endParaRPr lang="en-US" sz="2800" dirty="0"/>
            </a:p>
          </p:txBody>
        </p:sp>
        <p:sp>
          <p:nvSpPr>
            <p:cNvPr id="54" name="Down Arrow 53"/>
            <p:cNvSpPr/>
            <p:nvPr/>
          </p:nvSpPr>
          <p:spPr>
            <a:xfrm rot="10800000">
              <a:off x="5653568" y="3333009"/>
              <a:ext cx="484632" cy="978408"/>
            </a:xfrm>
            <a:prstGeom prst="down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55" name="Oval 54"/>
            <p:cNvSpPr/>
            <p:nvPr/>
          </p:nvSpPr>
          <p:spPr>
            <a:xfrm>
              <a:off x="7318703" y="3614365"/>
              <a:ext cx="4015154" cy="1122248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smtClean="0">
                <a:solidFill>
                  <a:schemeClr val="tx1"/>
                </a:solidFill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Scripts </a:t>
              </a:r>
              <a:r>
                <a:rPr lang="en-US" sz="2400" dirty="0">
                  <a:solidFill>
                    <a:schemeClr val="tx1"/>
                  </a:solidFill>
                </a:rPr>
                <a:t>: Register interface automation and Integration of the whole </a:t>
              </a:r>
              <a:r>
                <a:rPr lang="en-US" sz="2400" dirty="0" err="1" smtClean="0">
                  <a:solidFill>
                    <a:schemeClr val="tx1"/>
                  </a:solidFill>
                </a:rPr>
                <a:t>testchip</a:t>
              </a:r>
              <a:r>
                <a:rPr lang="en-US" sz="2400" dirty="0" smtClean="0">
                  <a:solidFill>
                    <a:schemeClr val="tx1"/>
                  </a:solidFill>
                </a:rPr>
                <a:t> </a:t>
              </a:r>
              <a:r>
                <a:rPr lang="en-US" sz="2400" dirty="0">
                  <a:solidFill>
                    <a:schemeClr val="tx1"/>
                  </a:solidFill>
                </a:rPr>
                <a:t>as per the architecture </a:t>
              </a:r>
            </a:p>
            <a:p>
              <a:pPr algn="ctr"/>
              <a:endParaRPr lang="en-US" sz="2000" dirty="0"/>
            </a:p>
          </p:txBody>
        </p:sp>
        <p:sp>
          <p:nvSpPr>
            <p:cNvPr id="56" name="Oval 55"/>
            <p:cNvSpPr/>
            <p:nvPr/>
          </p:nvSpPr>
          <p:spPr>
            <a:xfrm>
              <a:off x="495300" y="3601171"/>
              <a:ext cx="4015154" cy="1122248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smtClean="0">
                <a:solidFill>
                  <a:schemeClr val="tx1"/>
                </a:solidFill>
              </a:endParaRPr>
            </a:p>
            <a:p>
              <a:pPr algn="ctr"/>
              <a:endParaRPr lang="en-US" sz="2000" dirty="0" smtClean="0">
                <a:solidFill>
                  <a:schemeClr val="tx1"/>
                </a:solidFill>
              </a:endParaRPr>
            </a:p>
            <a:p>
              <a:pPr algn="ctr"/>
              <a:endParaRPr lang="en-US" sz="20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2400" dirty="0" smtClean="0">
                  <a:solidFill>
                    <a:schemeClr val="tx1"/>
                  </a:solidFill>
                </a:rPr>
                <a:t>User </a:t>
              </a:r>
              <a:r>
                <a:rPr lang="en-US" sz="2400" dirty="0">
                  <a:solidFill>
                    <a:schemeClr val="tx1"/>
                  </a:solidFill>
                </a:rPr>
                <a:t>Interface : Selects the configuration required for characterization of the particular core </a:t>
              </a:r>
            </a:p>
            <a:p>
              <a:pPr algn="ctr"/>
              <a:endParaRPr lang="en-US" sz="2000" dirty="0">
                <a:solidFill>
                  <a:schemeClr val="tx1"/>
                </a:solidFill>
              </a:endParaRPr>
            </a:p>
            <a:p>
              <a:pPr algn="ctr"/>
              <a:endParaRPr lang="en-US" sz="2000" dirty="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4796653" y="5553076"/>
            <a:ext cx="15877309" cy="11693236"/>
            <a:chOff x="1081453" y="1084017"/>
            <a:chExt cx="9574823" cy="5533597"/>
          </a:xfrm>
        </p:grpSpPr>
        <p:grpSp>
          <p:nvGrpSpPr>
            <p:cNvPr id="60" name="Group 59"/>
            <p:cNvGrpSpPr/>
            <p:nvPr/>
          </p:nvGrpSpPr>
          <p:grpSpPr>
            <a:xfrm>
              <a:off x="1081453" y="1084017"/>
              <a:ext cx="9574823" cy="5533597"/>
              <a:chOff x="1081453" y="1084017"/>
              <a:chExt cx="9574823" cy="5533597"/>
            </a:xfrm>
          </p:grpSpPr>
          <p:pic>
            <p:nvPicPr>
              <p:cNvPr id="62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81453" y="1084017"/>
                <a:ext cx="9574823" cy="5533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3" name="Flowchart: Process 62"/>
              <p:cNvSpPr/>
              <p:nvPr/>
            </p:nvSpPr>
            <p:spPr>
              <a:xfrm>
                <a:off x="1081453" y="5741377"/>
                <a:ext cx="1345224" cy="876237"/>
              </a:xfrm>
              <a:prstGeom prst="flowChartProcess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1" name="Flowchart: Process 60"/>
            <p:cNvSpPr/>
            <p:nvPr/>
          </p:nvSpPr>
          <p:spPr>
            <a:xfrm>
              <a:off x="10559562" y="1084017"/>
              <a:ext cx="96714" cy="5533597"/>
            </a:xfrm>
            <a:prstGeom prst="flowChartProces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Rectangle 64"/>
          <p:cNvSpPr/>
          <p:nvPr/>
        </p:nvSpPr>
        <p:spPr>
          <a:xfrm>
            <a:off x="34817277" y="7412179"/>
            <a:ext cx="2794677" cy="1745674"/>
          </a:xfrm>
          <a:prstGeom prst="rect">
            <a:avLst/>
          </a:prstGeom>
          <a:solidFill>
            <a:srgbClr val="E5975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3" tIns="45694" rIns="91393" bIns="45694"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Execution TAT</a:t>
            </a:r>
          </a:p>
        </p:txBody>
      </p:sp>
      <p:sp>
        <p:nvSpPr>
          <p:cNvPr id="67" name="Rectangle 66"/>
          <p:cNvSpPr/>
          <p:nvPr/>
        </p:nvSpPr>
        <p:spPr>
          <a:xfrm>
            <a:off x="34817276" y="10563513"/>
            <a:ext cx="2794677" cy="1745674"/>
          </a:xfrm>
          <a:prstGeom prst="rect">
            <a:avLst/>
          </a:prstGeom>
          <a:solidFill>
            <a:srgbClr val="E5975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3" tIns="45694" rIns="91393" bIns="45694"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Optimized</a:t>
            </a:r>
            <a:endParaRPr lang="en-US" sz="3600" b="1" dirty="0">
              <a:solidFill>
                <a:schemeClr val="tx1"/>
              </a:solidFill>
            </a:endParaRPr>
          </a:p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Resources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9474143" y="10609394"/>
            <a:ext cx="2794677" cy="1745674"/>
          </a:xfrm>
          <a:prstGeom prst="rect">
            <a:avLst/>
          </a:prstGeom>
          <a:solidFill>
            <a:srgbClr val="E5975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3" tIns="45694" rIns="91393" bIns="45694"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Reduced </a:t>
            </a:r>
            <a:r>
              <a:rPr lang="en-US" sz="3600" b="1" dirty="0">
                <a:solidFill>
                  <a:schemeClr val="tx1"/>
                </a:solidFill>
              </a:rPr>
              <a:t>manual errors</a:t>
            </a:r>
          </a:p>
        </p:txBody>
      </p:sp>
      <p:sp>
        <p:nvSpPr>
          <p:cNvPr id="69" name="Rectangle 68"/>
          <p:cNvSpPr/>
          <p:nvPr/>
        </p:nvSpPr>
        <p:spPr>
          <a:xfrm>
            <a:off x="39474144" y="7471058"/>
            <a:ext cx="2794677" cy="1745674"/>
          </a:xfrm>
          <a:prstGeom prst="rect">
            <a:avLst/>
          </a:prstGeom>
          <a:solidFill>
            <a:srgbClr val="E5975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3" tIns="45694" rIns="91393" bIns="45694"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Faster time to market</a:t>
            </a:r>
          </a:p>
        </p:txBody>
      </p:sp>
    </p:spTree>
    <p:extLst>
      <p:ext uri="{BB962C8B-B14F-4D97-AF65-F5344CB8AC3E}">
        <p14:creationId xmlns:p14="http://schemas.microsoft.com/office/powerpoint/2010/main" val="391824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 avera dots">
  <a:themeElements>
    <a:clrScheme name="Avera1">
      <a:dk1>
        <a:srgbClr val="000000"/>
      </a:dk1>
      <a:lt1>
        <a:srgbClr val="FFFFFF"/>
      </a:lt1>
      <a:dk2>
        <a:srgbClr val="707276"/>
      </a:dk2>
      <a:lt2>
        <a:srgbClr val="E8E8E8"/>
      </a:lt2>
      <a:accent1>
        <a:srgbClr val="9FA0A3"/>
      </a:accent1>
      <a:accent2>
        <a:srgbClr val="6F8DB9"/>
      </a:accent2>
      <a:accent3>
        <a:srgbClr val="135B97"/>
      </a:accent3>
      <a:accent4>
        <a:srgbClr val="7E5AB4"/>
      </a:accent4>
      <a:accent5>
        <a:srgbClr val="FFC726"/>
      </a:accent5>
      <a:accent6>
        <a:srgbClr val="72B431"/>
      </a:accent6>
      <a:hlink>
        <a:srgbClr val="72B431"/>
      </a:hlink>
      <a:folHlink>
        <a:srgbClr val="807F8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lobal Foundries">
      <a:dk1>
        <a:srgbClr val="000000"/>
      </a:dk1>
      <a:lt1>
        <a:srgbClr val="FFFFFF"/>
      </a:lt1>
      <a:dk2>
        <a:srgbClr val="707276"/>
      </a:dk2>
      <a:lt2>
        <a:srgbClr val="E8E8E8"/>
      </a:lt2>
      <a:accent1>
        <a:srgbClr val="9FA0A3"/>
      </a:accent1>
      <a:accent2>
        <a:srgbClr val="6F8DB9"/>
      </a:accent2>
      <a:accent3>
        <a:srgbClr val="135B97"/>
      </a:accent3>
      <a:accent4>
        <a:srgbClr val="9EA900"/>
      </a:accent4>
      <a:accent5>
        <a:srgbClr val="FFC726"/>
      </a:accent5>
      <a:accent6>
        <a:srgbClr val="F47836"/>
      </a:accent6>
      <a:hlink>
        <a:srgbClr val="F47836"/>
      </a:hlink>
      <a:folHlink>
        <a:srgbClr val="807F8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268</Words>
  <Application>Microsoft Office PowerPoint</Application>
  <PresentationFormat>Custom</PresentationFormat>
  <Paragraphs>64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2 avera dots</vt:lpstr>
      <vt:lpstr>Super Testchip Methodology – Prototyping testchips for SerDes IPs</vt:lpstr>
      <vt:lpstr>     Super Testchip Methodology - Prototyping testchips for SerDes IPs                                                                                               Sangeetha Ramamurthy                                                                    Avera Semiconductor LLC                                                         sangeetha.ramamurthy@averasemi.com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RAMAMURTHY, SANGEETHA</dc:creator>
  <cp:lastModifiedBy>RAMAMURTHY, SANGEETHA</cp:lastModifiedBy>
  <cp:revision>10</cp:revision>
  <dcterms:modified xsi:type="dcterms:W3CDTF">2019-05-05T14:51:13Z</dcterms:modified>
</cp:coreProperties>
</file>